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5055"/>
  </p:normalViewPr>
  <p:slideViewPr>
    <p:cSldViewPr snapToGrid="0" snapToObjects="1">
      <p:cViewPr varScale="1">
        <p:scale>
          <a:sx n="92" d="100"/>
          <a:sy n="92" d="100"/>
        </p:scale>
        <p:origin x="1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ACC84-2068-ED4A-9E5D-74A92D3C9CE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AA8B7-F6CE-F24C-9B02-49E4EE7BA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1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AE99-3651-3A41-BC3D-40FA84F74553}" type="datetime1">
              <a:rPr lang="en-CA" smtClean="0"/>
              <a:t>2021-03-25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E176-7ED8-B642-AB81-8450D3482C11}" type="datetime1">
              <a:rPr lang="en-CA" smtClean="0"/>
              <a:t>2021-03-25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1923-BE8E-2449-9886-C98A1184739F}" type="datetime1">
              <a:rPr lang="en-CA" smtClean="0"/>
              <a:t>2021-03-25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C634-6F62-894D-A365-0195FDF22F2E}" type="datetime1">
              <a:rPr lang="en-CA" smtClean="0"/>
              <a:t>2021-03-25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42E2-8EC3-5748-B727-D3905E61753C}" type="datetime1">
              <a:rPr lang="en-CA" smtClean="0"/>
              <a:t>2021-03-25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00F-7698-2E4D-983A-AE2AC60518CA}" type="datetime1">
              <a:rPr lang="en-CA" smtClean="0"/>
              <a:t>2021-03-25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235E-6E45-DF4F-A545-8A4C2B906037}" type="datetime1">
              <a:rPr lang="en-CA" smtClean="0"/>
              <a:t>2021-03-25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402A-43FF-5742-97A9-32A81A977A6D}" type="datetime1">
              <a:rPr lang="en-CA" smtClean="0"/>
              <a:t>2021-03-25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1EF9500-E290-614B-ABEB-EBB77A13D144}" type="datetime1">
              <a:rPr lang="en-CA" smtClean="0"/>
              <a:t>2021-03-25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0070-686A-ED48-99E8-275028927D5F}" type="datetime1">
              <a:rPr lang="en-CA" smtClean="0"/>
              <a:t>2021-03-25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A152-2AA9-464A-B2C4-6B9AFE3C7144}" type="datetime1">
              <a:rPr lang="en-CA" smtClean="0"/>
              <a:t>2021-03-25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BCC5-CD61-F74B-B724-8773B206CC98}" type="datetime1">
              <a:rPr lang="en-CA" smtClean="0"/>
              <a:t>2021-03-25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7F3B-0786-4C4C-9EBF-156435B2B6F6}" type="datetime1">
              <a:rPr lang="en-CA" smtClean="0"/>
              <a:t>2021-03-25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A79C-D917-A94C-9498-D2DDD3B64D67}" type="datetime1">
              <a:rPr lang="en-CA" smtClean="0"/>
              <a:t>2021-03-25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DA84-6F82-BD43-9B5D-B234020C6DCB}" type="datetime1">
              <a:rPr lang="en-CA" smtClean="0"/>
              <a:t>2021-03-25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2732A-9755-4B4F-A550-B40651E79FB4}" type="datetime1">
              <a:rPr lang="en-CA" smtClean="0"/>
              <a:t>2021-03-25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9845-C387-C64B-9A90-BC04325D2109}" type="datetime1">
              <a:rPr lang="en-CA" smtClean="0"/>
              <a:t>2021-03-25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EE9D4-F589-9544-8E81-5A31F395DAE8}" type="datetime1">
              <a:rPr lang="en-CA" smtClean="0"/>
              <a:t>2021-03-25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David Perley, Tobique First Nation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E654D-0DD8-3042-9F06-45C4A5DD3F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Culturally-Based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422653-BB84-E040-A1F6-204F04832B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By</a:t>
            </a:r>
          </a:p>
          <a:p>
            <a:r>
              <a:rPr lang="en-US" dirty="0"/>
              <a:t>David Perley</a:t>
            </a:r>
          </a:p>
          <a:p>
            <a:r>
              <a:rPr lang="en-US" dirty="0"/>
              <a:t>(March 25, 2021)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DE465-FCD7-A14C-9393-30EBF397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0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3EFC8-ACD6-C844-9195-6A57013D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Culturally-Based Education Program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B68388-2815-7F40-B351-9245239FB2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2374702"/>
            <a:ext cx="4697412" cy="352305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64AF3-2E04-6243-8396-48AEBCA8EF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Culturally-responsive teachers and administrators</a:t>
            </a:r>
          </a:p>
          <a:p>
            <a:r>
              <a:rPr lang="en-US" sz="3200" dirty="0"/>
              <a:t>Culturally-knowledgeable students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7932A-4EE0-CA48-AA3A-77FACDC83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3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C4D9-F3E2-FE4C-BEC7-48B04FF31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Culturally-Based Education Program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E64945-687D-2A44-B107-942B17A7A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2800" dirty="0"/>
              <a:t>First, culture-based education (CBE) positively impacts student socio-emotional well-being (e.g., identity, self-efficacy, social relationships). Second, enhanced socio-emotional well-being, in turn, positively affects academic outcomes.</a:t>
            </a:r>
          </a:p>
          <a:p>
            <a:r>
              <a:rPr lang="en-CA" sz="2800" dirty="0"/>
              <a:t>The data support the hypothesis that cultural approaches strongly enhance relevance and relationships at school, while also supporting positive academic outcomes (pp. 17)</a:t>
            </a:r>
          </a:p>
          <a:p>
            <a:endParaRPr lang="en-CA" sz="1600" dirty="0"/>
          </a:p>
          <a:p>
            <a:pPr marL="0" indent="0">
              <a:buNone/>
            </a:pPr>
            <a:r>
              <a:rPr lang="en-CA" sz="1600" dirty="0"/>
              <a:t>Source:  “Culture-based Education and Its Relationship to Student Outcomes” by Shawn </a:t>
            </a:r>
            <a:r>
              <a:rPr lang="en-CA" sz="1600" dirty="0" err="1"/>
              <a:t>Kana’iaupuni</a:t>
            </a:r>
            <a:r>
              <a:rPr lang="en-CA" sz="1600" dirty="0"/>
              <a:t>, Brandon </a:t>
            </a:r>
            <a:r>
              <a:rPr lang="en-CA" sz="1600" dirty="0" err="1"/>
              <a:t>Ledward</a:t>
            </a:r>
            <a:r>
              <a:rPr lang="en-CA" sz="1600" dirty="0"/>
              <a:t> and “</a:t>
            </a:r>
            <a:r>
              <a:rPr lang="en-CA" sz="1600" dirty="0" err="1"/>
              <a:t>Umi</a:t>
            </a:r>
            <a:r>
              <a:rPr lang="en-CA" sz="1600" dirty="0"/>
              <a:t> Jensen in Kamehameha Schools Research and Evaluation Division, September, 2010.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B23E8-676D-D34D-A4FA-EAD279B3D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7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05703F-3697-044C-8406-73E5484D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Culturally-Based Education?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689D7-46C6-E149-A51F-CE123E887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“Education which reflects, validates and promotes the values, world views, and language(s) of the community’s culture. CBE is intended to </a:t>
            </a:r>
            <a:r>
              <a:rPr lang="en-US" sz="3200" dirty="0" err="1"/>
              <a:t>honour</a:t>
            </a:r>
            <a:r>
              <a:rPr lang="en-US" sz="3200" dirty="0"/>
              <a:t> all forms of knowledge, ways of knowing and world views equally. The goal of CBE is to support all students through affirmation of their culture. It builds a sense of pride and self-esteem, which is the best gift any teacher can give to his/her students.”</a:t>
            </a:r>
          </a:p>
          <a:p>
            <a:pPr marL="0" indent="0">
              <a:buNone/>
            </a:pPr>
            <a:r>
              <a:rPr lang="en-US" dirty="0"/>
              <a:t>			(North West Territories Teacher Induction Program)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120656B-9260-6C4E-812A-26A61C774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24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6E2C5A5-475E-AA4E-A556-D712AA83E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Elements of Culturally-Based </a:t>
            </a:r>
            <a:br>
              <a:rPr lang="en-US" dirty="0"/>
            </a:br>
            <a:r>
              <a:rPr lang="en-US" dirty="0"/>
              <a:t>Education Program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853542AE-A864-C54D-B514-60D9C76C4D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3944" y="3494881"/>
            <a:ext cx="3911600" cy="1282700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C77DF68-004A-284D-841E-90C87C63C2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Incorporates </a:t>
            </a:r>
            <a:r>
              <a:rPr lang="en-US" dirty="0" err="1"/>
              <a:t>Wolastoqey</a:t>
            </a:r>
            <a:r>
              <a:rPr lang="en-US" dirty="0"/>
              <a:t> culture and language</a:t>
            </a:r>
          </a:p>
          <a:p>
            <a:r>
              <a:rPr lang="en-US" dirty="0"/>
              <a:t>Adopts pedagogical practices that reflect </a:t>
            </a:r>
            <a:r>
              <a:rPr lang="en-US" dirty="0" err="1"/>
              <a:t>Wolastoqey</a:t>
            </a:r>
            <a:r>
              <a:rPr lang="en-US" dirty="0"/>
              <a:t> culture</a:t>
            </a:r>
          </a:p>
          <a:p>
            <a:r>
              <a:rPr lang="en-US" dirty="0"/>
              <a:t>Adopts teaching strategies that are congruent with </a:t>
            </a:r>
            <a:r>
              <a:rPr lang="en-US" dirty="0" err="1"/>
              <a:t>Wolastoqey</a:t>
            </a:r>
            <a:r>
              <a:rPr lang="en-US" dirty="0"/>
              <a:t> culture and in particular ways of knowing and learning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B5615-D01D-9140-BE0C-A61B9AC4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EFA9-FC6A-ED47-A9F6-8DF3E73B9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Elements of Culturally Based</a:t>
            </a:r>
            <a:br>
              <a:rPr lang="en-US" dirty="0"/>
            </a:br>
            <a:r>
              <a:rPr lang="en-US" dirty="0"/>
              <a:t>Education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FBF25-1146-EE44-9082-1FFF371EBC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Implements a curriculum based on </a:t>
            </a:r>
            <a:r>
              <a:rPr lang="en-US" dirty="0" err="1"/>
              <a:t>Wolastoqey</a:t>
            </a:r>
            <a:r>
              <a:rPr lang="en-US" dirty="0"/>
              <a:t> culture</a:t>
            </a:r>
          </a:p>
          <a:p>
            <a:r>
              <a:rPr lang="en-US" dirty="0"/>
              <a:t>Encourages community participation in general and school activities in particular</a:t>
            </a:r>
          </a:p>
          <a:p>
            <a:r>
              <a:rPr lang="en-US" dirty="0"/>
              <a:t>Acknowledges and incorporates the knowledge, values, and world views of </a:t>
            </a:r>
            <a:r>
              <a:rPr lang="en-US" dirty="0" err="1"/>
              <a:t>Wabanaki</a:t>
            </a:r>
            <a:r>
              <a:rPr lang="en-US" dirty="0"/>
              <a:t> communities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6599E-2441-D548-AECD-23B023C19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pic>
        <p:nvPicPr>
          <p:cNvPr id="6" name="Content Placeholder 6" descr="83-1136.jpg">
            <a:extLst>
              <a:ext uri="{FF2B5EF4-FFF2-40B4-BE49-F238E27FC236}">
                <a16:creationId xmlns:a16="http://schemas.microsoft.com/office/drawing/2014/main" id="{F8E10C32-264A-DF44-B97F-1F7AB95B747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49" r="-8249"/>
          <a:stretch>
            <a:fillRect/>
          </a:stretch>
        </p:blipFill>
        <p:spPr>
          <a:xfrm>
            <a:off x="1421785" y="2336800"/>
            <a:ext cx="3215917" cy="3598863"/>
          </a:xfrm>
        </p:spPr>
      </p:pic>
    </p:spTree>
    <p:extLst>
      <p:ext uri="{BB962C8B-B14F-4D97-AF65-F5344CB8AC3E}">
        <p14:creationId xmlns:p14="http://schemas.microsoft.com/office/powerpoint/2010/main" val="405240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28596-E3E4-154F-B4B4-4D65D1AE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Culturally-Based Education Program</a:t>
            </a:r>
            <a:br>
              <a:rPr lang="en-US" dirty="0"/>
            </a:br>
            <a:r>
              <a:rPr lang="en-US" dirty="0"/>
              <a:t>Expectations for Schools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AEEC8-0264-6149-8BE1-7B74AEEDF5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endParaRPr lang="en-US" dirty="0"/>
          </a:p>
          <a:p>
            <a:r>
              <a:rPr lang="en-US" dirty="0"/>
              <a:t>Support culture-based educational expectations for students and teachers</a:t>
            </a:r>
          </a:p>
          <a:p>
            <a:r>
              <a:rPr lang="en-US" dirty="0"/>
              <a:t>Accommodate </a:t>
            </a:r>
            <a:r>
              <a:rPr lang="en-US" dirty="0" err="1"/>
              <a:t>Wolastoqey</a:t>
            </a:r>
            <a:r>
              <a:rPr lang="en-US" dirty="0"/>
              <a:t> learning styles through the use of appropriate teaching styles</a:t>
            </a:r>
          </a:p>
          <a:p>
            <a:r>
              <a:rPr lang="en-US" dirty="0"/>
              <a:t>Reflect the local </a:t>
            </a:r>
            <a:r>
              <a:rPr lang="en-US" dirty="0" err="1"/>
              <a:t>Wolastoqey</a:t>
            </a:r>
            <a:r>
              <a:rPr lang="en-US" dirty="0"/>
              <a:t> culture and environment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E7EF8-82E9-F745-966A-7422A0C9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E94D383-B8F5-3B4E-902A-5F5934B5C0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2374702"/>
            <a:ext cx="4697412" cy="3523059"/>
          </a:xfrm>
        </p:spPr>
      </p:pic>
    </p:spTree>
    <p:extLst>
      <p:ext uri="{BB962C8B-B14F-4D97-AF65-F5344CB8AC3E}">
        <p14:creationId xmlns:p14="http://schemas.microsoft.com/office/powerpoint/2010/main" val="18807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F5D43-2208-1F4B-BE2B-F710394B0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Culture-Based Education Program</a:t>
            </a:r>
            <a:br>
              <a:rPr lang="en-US" dirty="0"/>
            </a:br>
            <a:r>
              <a:rPr lang="en-US" dirty="0"/>
              <a:t>Expectations for Schools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9DAB2EA-512C-3F41-A783-42EFECBD94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9410" y="2337325"/>
            <a:ext cx="3762531" cy="359886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3D0A3-62F6-1849-8888-1358ABF9F6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Involve Elders as part of the program</a:t>
            </a:r>
          </a:p>
          <a:p>
            <a:r>
              <a:rPr lang="en-US" dirty="0"/>
              <a:t>Provide </a:t>
            </a:r>
            <a:r>
              <a:rPr lang="en-US" dirty="0" err="1"/>
              <a:t>Wolastoqey</a:t>
            </a:r>
            <a:r>
              <a:rPr lang="en-US" dirty="0"/>
              <a:t> language program</a:t>
            </a:r>
          </a:p>
          <a:p>
            <a:r>
              <a:rPr lang="en-US" dirty="0"/>
              <a:t>Provide professional development opportunities to orient teachers to </a:t>
            </a:r>
            <a:r>
              <a:rPr lang="en-US" dirty="0" err="1"/>
              <a:t>Wolastoqey</a:t>
            </a:r>
            <a:r>
              <a:rPr lang="en-US" dirty="0"/>
              <a:t> culture, language, world views and traditions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752F2-BD09-3146-A6DF-3839C3455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6ABC7-8E9A-8244-BFA1-47FD00C4D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Culture-Based Education Program</a:t>
            </a:r>
            <a:br>
              <a:rPr lang="en-US" dirty="0"/>
            </a:br>
            <a:r>
              <a:rPr lang="en-US" dirty="0"/>
              <a:t>Expectations for Teachers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B738A-2560-074A-9CB4-CD337F0252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Incorporate </a:t>
            </a:r>
            <a:r>
              <a:rPr lang="en-US" sz="2800" dirty="0" err="1"/>
              <a:t>Wolastoqey</a:t>
            </a:r>
            <a:r>
              <a:rPr lang="en-US" sz="2800" dirty="0"/>
              <a:t> culture into their teaching</a:t>
            </a:r>
          </a:p>
          <a:p>
            <a:r>
              <a:rPr lang="en-US" sz="2800" dirty="0"/>
              <a:t>Use local materials and local human resources</a:t>
            </a:r>
          </a:p>
          <a:p>
            <a:r>
              <a:rPr lang="en-US" sz="2800" dirty="0"/>
              <a:t>Participate in the community, outside the school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71F5B-03BE-C34C-9886-080597AF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D805B5A-802C-764F-B33C-04ECA63619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2374702"/>
            <a:ext cx="4697412" cy="3523059"/>
          </a:xfrm>
        </p:spPr>
      </p:pic>
    </p:spTree>
    <p:extLst>
      <p:ext uri="{BB962C8B-B14F-4D97-AF65-F5344CB8AC3E}">
        <p14:creationId xmlns:p14="http://schemas.microsoft.com/office/powerpoint/2010/main" val="416531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C17F7-707A-7A40-BFA2-4F8B56EC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Culture-Based Education Program</a:t>
            </a:r>
            <a:br>
              <a:rPr lang="en-US" dirty="0"/>
            </a:br>
            <a:r>
              <a:rPr lang="en-US" dirty="0"/>
              <a:t>Expectations for Teachers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91936-2681-7240-BA8E-26EC01CA40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Work in partnership with parents</a:t>
            </a:r>
          </a:p>
          <a:p>
            <a:r>
              <a:rPr lang="en-US" dirty="0"/>
              <a:t>Challenge each student to find and develop his/her individual strength</a:t>
            </a:r>
          </a:p>
          <a:p>
            <a:r>
              <a:rPr lang="en-US" dirty="0"/>
              <a:t>Find mechanisms to incorporate </a:t>
            </a:r>
            <a:r>
              <a:rPr lang="en-US" dirty="0" err="1"/>
              <a:t>Wolastoqey</a:t>
            </a:r>
            <a:r>
              <a:rPr lang="en-US" dirty="0"/>
              <a:t> culture and language throughout the school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32D4-A1D1-DF44-8CC3-2A803B5ED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DD8ECBA-6FD8-9C44-9090-C1C56724DB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4380" y="2336800"/>
            <a:ext cx="3702571" cy="3598863"/>
          </a:xfrm>
        </p:spPr>
      </p:pic>
    </p:spTree>
    <p:extLst>
      <p:ext uri="{BB962C8B-B14F-4D97-AF65-F5344CB8AC3E}">
        <p14:creationId xmlns:p14="http://schemas.microsoft.com/office/powerpoint/2010/main" val="3630973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4E6A9-5FE1-8341-8BBE-F538AB584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Culture-Based Education Program</a:t>
            </a:r>
            <a:br>
              <a:rPr lang="en-US" dirty="0"/>
            </a:br>
            <a:r>
              <a:rPr lang="en-US" dirty="0"/>
              <a:t>Expectations for Students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F969EC-08E9-814C-88F1-C7F350C2A2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2374702"/>
            <a:ext cx="4697412" cy="352305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0729F-ECA0-1148-BAF5-0B8F2CC172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Develop a strong foundation of their </a:t>
            </a:r>
            <a:r>
              <a:rPr lang="en-US" dirty="0" err="1"/>
              <a:t>Wolastoqey</a:t>
            </a:r>
            <a:r>
              <a:rPr lang="en-US" dirty="0"/>
              <a:t> identity</a:t>
            </a:r>
          </a:p>
          <a:p>
            <a:r>
              <a:rPr lang="en-US" dirty="0"/>
              <a:t>Knowledgeable about their history, traditions, values and language</a:t>
            </a:r>
          </a:p>
          <a:p>
            <a:r>
              <a:rPr lang="en-US" dirty="0"/>
              <a:t>Comfortable in various cultures</a:t>
            </a:r>
          </a:p>
          <a:p>
            <a:r>
              <a:rPr lang="en-US" dirty="0"/>
              <a:t>Developing a balanced approach to life</a:t>
            </a:r>
          </a:p>
          <a:p>
            <a:r>
              <a:rPr lang="en-US" dirty="0"/>
              <a:t>Connecting to the world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9F59C-E282-1248-9187-63CE4CAF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 Perley, Tobique First 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0103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7AF9C1697FE641B6458F212630B3A7" ma:contentTypeVersion="7" ma:contentTypeDescription="Create a new document." ma:contentTypeScope="" ma:versionID="ab602b1456dab6bc65ff91a96a25c676">
  <xsd:schema xmlns:xsd="http://www.w3.org/2001/XMLSchema" xmlns:xs="http://www.w3.org/2001/XMLSchema" xmlns:p="http://schemas.microsoft.com/office/2006/metadata/properties" xmlns:ns2="213e6917-ccc4-46af-a28b-7265af3a992a" targetNamespace="http://schemas.microsoft.com/office/2006/metadata/properties" ma:root="true" ma:fieldsID="9148b44e540739c539c62ca58e96bb4d" ns2:_="">
    <xsd:import namespace="213e6917-ccc4-46af-a28b-7265af3a992a"/>
    <xsd:element name="properties">
      <xsd:complexType>
        <xsd:sequence>
          <xsd:element name="documentManagement">
            <xsd:complexType>
              <xsd:all>
                <xsd:element ref="ns2:Month" minOccurs="0"/>
                <xsd:element ref="ns2:Category"/>
                <xsd:element ref="ns2:LHH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e6917-ccc4-46af-a28b-7265af3a992a" elementFormDefault="qualified">
    <xsd:import namespace="http://schemas.microsoft.com/office/2006/documentManagement/types"/>
    <xsd:import namespace="http://schemas.microsoft.com/office/infopath/2007/PartnerControls"/>
    <xsd:element name="Month" ma:index="8" nillable="true" ma:displayName="Date" ma:description="Hint: Select date of actual meeting, don't use today's date." ma:format="DateOnly" ma:internalName="Month">
      <xsd:simpleType>
        <xsd:restriction base="dms:DateTime"/>
      </xsd:simpleType>
    </xsd:element>
    <xsd:element name="Category" ma:index="9" ma:displayName="Category" ma:default="~ Select a category from list below ~" ma:format="Dropdown" ma:internalName="Category">
      <xsd:simpleType>
        <xsd:restriction base="dms:Choice">
          <xsd:enumeration value="~ Select a category from list below ~"/>
          <xsd:enumeration value="Agenda-DEC"/>
          <xsd:enumeration value="Audio-DEC"/>
          <xsd:enumeration value="Minutes-DEC"/>
          <xsd:enumeration value="Other-DEC"/>
          <xsd:enumeration value="Policies-DEC"/>
          <xsd:enumeration value="Schedule-DEC"/>
          <xsd:enumeration value="Success Stories-DEC"/>
          <xsd:enumeration value="Superintendent Reports-DEC"/>
          <xsd:enumeration value="Video-DEC"/>
        </xsd:restriction>
      </xsd:simpleType>
    </xsd:element>
    <xsd:element name="LHHS" ma:index="10" nillable="true" ma:displayName="LHHS" ma:default="0" ma:internalName="LHHS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onth xmlns="213e6917-ccc4-46af-a28b-7265af3a992a" xsi:nil="true"/>
    <LHHS xmlns="213e6917-ccc4-46af-a28b-7265af3a992a">false</LHHS>
    <Category xmlns="213e6917-ccc4-46af-a28b-7265af3a992a">~ Select a category from list below ~</Category>
  </documentManagement>
</p:properties>
</file>

<file path=customXml/itemProps1.xml><?xml version="1.0" encoding="utf-8"?>
<ds:datastoreItem xmlns:ds="http://schemas.openxmlformats.org/officeDocument/2006/customXml" ds:itemID="{8648BCFD-A3B6-4453-BCEC-2698BB3D454A}"/>
</file>

<file path=customXml/itemProps2.xml><?xml version="1.0" encoding="utf-8"?>
<ds:datastoreItem xmlns:ds="http://schemas.openxmlformats.org/officeDocument/2006/customXml" ds:itemID="{C88380D4-FC81-40AB-8611-7BBA82B6CAF6}"/>
</file>

<file path=customXml/itemProps3.xml><?xml version="1.0" encoding="utf-8"?>
<ds:datastoreItem xmlns:ds="http://schemas.openxmlformats.org/officeDocument/2006/customXml" ds:itemID="{7E08F303-BD65-48F1-BD45-2709DB5E6C86}"/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180</TotalTime>
  <Words>528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Berlin</vt:lpstr>
      <vt:lpstr>Culturally-Based Education</vt:lpstr>
      <vt:lpstr>What is Culturally-Based Education?</vt:lpstr>
      <vt:lpstr>Elements of Culturally-Based  Education Program</vt:lpstr>
      <vt:lpstr>Elements of Culturally Based Education Program</vt:lpstr>
      <vt:lpstr>Culturally-Based Education Program Expectations for Schools</vt:lpstr>
      <vt:lpstr>Culture-Based Education Program Expectations for Schools</vt:lpstr>
      <vt:lpstr>Culture-Based Education Program Expectations for Teachers</vt:lpstr>
      <vt:lpstr>Culture-Based Education Program Expectations for Teachers</vt:lpstr>
      <vt:lpstr>Culture-Based Education Program Expectations for Students</vt:lpstr>
      <vt:lpstr>Culturally-Based Education Program</vt:lpstr>
      <vt:lpstr>Culturally-Based Education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Culturally-Based Education</dc:title>
  <dc:creator>David Perley</dc:creator>
  <cp:lastModifiedBy>Carol Clark-Caterini</cp:lastModifiedBy>
  <cp:revision>12</cp:revision>
  <cp:lastPrinted>2021-03-25T16:01:52Z</cp:lastPrinted>
  <dcterms:created xsi:type="dcterms:W3CDTF">2021-03-25T12:51:06Z</dcterms:created>
  <dcterms:modified xsi:type="dcterms:W3CDTF">2021-03-25T16:02:11Z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0x010100627AF9C1697FE641B6458F212630B3A7</vt:lpwstr>
  </property>
</Properties>
</file>